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Lst>
  <p:sldSz cy="10058400" cx="7772400"/>
  <p:notesSz cx="6858000" cy="9144000"/>
  <p:embeddedFontLst>
    <p:embeddedFont>
      <p:font typeface="Halant"/>
      <p:regular r:id="rId10"/>
      <p:bold r:id="rId11"/>
    </p:embeddedFont>
    <p:embeddedFont>
      <p:font typeface="Inter"/>
      <p:regular r:id="rId12"/>
      <p:bold r:id="rId13"/>
      <p:italic r:id="rId14"/>
      <p:boldItalic r:id="rId15"/>
    </p:embeddedFont>
    <p:embeddedFont>
      <p:font typeface="Plus Jakarta Sans Medium"/>
      <p:regular r:id="rId16"/>
      <p:bold r:id="rId17"/>
      <p:italic r:id="rId18"/>
      <p:boldItalic r:id="rId19"/>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A4A3A4"/>
          </p15:clr>
        </p15:guide>
        <p15:guide id="2" pos="24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382D207F-9219-457A-A5BA-6B70684C6FB2}">
  <a:tblStyle styleId="{382D207F-9219-457A-A5BA-6B70684C6FB2}"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Halant-bold.fntdata"/><Relationship Id="rId10" Type="http://schemas.openxmlformats.org/officeDocument/2006/relationships/font" Target="fonts/Halant-regular.fntdata"/><Relationship Id="rId13" Type="http://schemas.openxmlformats.org/officeDocument/2006/relationships/font" Target="fonts/Inter-bold.fntdata"/><Relationship Id="rId12" Type="http://schemas.openxmlformats.org/officeDocument/2006/relationships/font" Target="fonts/Inter-regular.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font" Target="fonts/Inter-boldItalic.fntdata"/><Relationship Id="rId14" Type="http://schemas.openxmlformats.org/officeDocument/2006/relationships/font" Target="fonts/Inter-italic.fntdata"/><Relationship Id="rId17" Type="http://schemas.openxmlformats.org/officeDocument/2006/relationships/font" Target="fonts/PlusJakartaSansMedium-bold.fntdata"/><Relationship Id="rId16" Type="http://schemas.openxmlformats.org/officeDocument/2006/relationships/font" Target="fonts/PlusJakartaSansMedium-regular.fntdata"/><Relationship Id="rId5" Type="http://schemas.openxmlformats.org/officeDocument/2006/relationships/slideMaster" Target="slideMasters/slideMaster1.xml"/><Relationship Id="rId19" Type="http://schemas.openxmlformats.org/officeDocument/2006/relationships/font" Target="fonts/PlusJakartaSansMedium-boldItalic.fntdata"/><Relationship Id="rId6" Type="http://schemas.openxmlformats.org/officeDocument/2006/relationships/notesMaster" Target="notesMasters/notesMaster1.xml"/><Relationship Id="rId18" Type="http://schemas.openxmlformats.org/officeDocument/2006/relationships/font" Target="fonts/PlusJakartaSansMedium-italic.fntdata"/><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24570435182_0_4: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24570435182_0_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3" name="Shape 63"/>
        <p:cNvGrpSpPr/>
        <p:nvPr/>
      </p:nvGrpSpPr>
      <p:grpSpPr>
        <a:xfrm>
          <a:off x="0" y="0"/>
          <a:ext cx="0" cy="0"/>
          <a:chOff x="0" y="0"/>
          <a:chExt cx="0" cy="0"/>
        </a:xfrm>
      </p:grpSpPr>
      <p:sp>
        <p:nvSpPr>
          <p:cNvPr id="64" name="Google Shape;64;g2d2eaf6129f_0_8: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65" name="Google Shape;65;g2d2eaf6129f_0_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4" name="Shape 74"/>
        <p:cNvGrpSpPr/>
        <p:nvPr/>
      </p:nvGrpSpPr>
      <p:grpSpPr>
        <a:xfrm>
          <a:off x="0" y="0"/>
          <a:ext cx="0" cy="0"/>
          <a:chOff x="0" y="0"/>
          <a:chExt cx="0" cy="0"/>
        </a:xfrm>
      </p:grpSpPr>
      <p:sp>
        <p:nvSpPr>
          <p:cNvPr id="75" name="Google Shape;75;g2d2eaf6129f_1_6: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76" name="Google Shape;76;g2d2eaf6129f_1_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image" Target="../media/image6.png"/><Relationship Id="rId6" Type="http://schemas.openxmlformats.org/officeDocument/2006/relationships/image" Target="../media/image5.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image" Target="../media/image5.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55" name="Google Shape;55;p13"/>
          <p:cNvSpPr txBox="1"/>
          <p:nvPr/>
        </p:nvSpPr>
        <p:spPr>
          <a:xfrm>
            <a:off x="0" y="0"/>
            <a:ext cx="7772400" cy="16506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700">
                <a:latin typeface="Halant"/>
                <a:ea typeface="Halant"/>
                <a:cs typeface="Halant"/>
                <a:sym typeface="Halant"/>
              </a:rPr>
              <a:t>Introduction to</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2500">
                <a:latin typeface="Plus Jakarta Sans Medium"/>
                <a:ea typeface="Plus Jakarta Sans Medium"/>
                <a:cs typeface="Plus Jakarta Sans Medium"/>
                <a:sym typeface="Plus Jakarta Sans Medium"/>
              </a:rPr>
              <a:t>Indigenous Peoples </a:t>
            </a:r>
            <a:endParaRPr sz="1500">
              <a:solidFill>
                <a:srgbClr val="000000"/>
              </a:solidFill>
              <a:latin typeface="Plus Jakarta Sans Medium"/>
              <a:ea typeface="Plus Jakarta Sans Medium"/>
              <a:cs typeface="Plus Jakarta Sans Medium"/>
              <a:sym typeface="Plus Jakarta Sans Medium"/>
            </a:endParaRPr>
          </a:p>
        </p:txBody>
      </p:sp>
      <p:pic>
        <p:nvPicPr>
          <p:cNvPr id="56" name="Google Shape;56;p13"/>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57" name="Google Shape;57;p1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©2024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8" name="Google Shape;58;p13"/>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59" name="Google Shape;59;p13"/>
          <p:cNvPicPr preferRelativeResize="0"/>
          <p:nvPr/>
        </p:nvPicPr>
        <p:blipFill>
          <a:blip r:embed="rId5">
            <a:alphaModFix/>
          </a:blip>
          <a:stretch>
            <a:fillRect/>
          </a:stretch>
        </p:blipFill>
        <p:spPr>
          <a:xfrm>
            <a:off x="560238" y="2379275"/>
            <a:ext cx="6188075" cy="3480801"/>
          </a:xfrm>
          <a:prstGeom prst="rect">
            <a:avLst/>
          </a:prstGeom>
          <a:noFill/>
          <a:ln>
            <a:noFill/>
          </a:ln>
        </p:spPr>
      </p:pic>
      <p:pic>
        <p:nvPicPr>
          <p:cNvPr id="60" name="Google Shape;60;p13"/>
          <p:cNvPicPr preferRelativeResize="0"/>
          <p:nvPr/>
        </p:nvPicPr>
        <p:blipFill>
          <a:blip r:embed="rId6">
            <a:alphaModFix/>
          </a:blip>
          <a:stretch>
            <a:fillRect/>
          </a:stretch>
        </p:blipFill>
        <p:spPr>
          <a:xfrm>
            <a:off x="587075" y="830503"/>
            <a:ext cx="431174" cy="431197"/>
          </a:xfrm>
          <a:prstGeom prst="rect">
            <a:avLst/>
          </a:prstGeom>
          <a:noFill/>
          <a:ln>
            <a:noFill/>
          </a:ln>
        </p:spPr>
      </p:pic>
      <p:sp>
        <p:nvSpPr>
          <p:cNvPr id="61" name="Google Shape;61;p13"/>
          <p:cNvSpPr txBox="1"/>
          <p:nvPr/>
        </p:nvSpPr>
        <p:spPr>
          <a:xfrm>
            <a:off x="450125" y="5860075"/>
            <a:ext cx="6408300" cy="29277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1200"/>
              </a:spcBef>
              <a:spcAft>
                <a:spcPts val="0"/>
              </a:spcAft>
              <a:buNone/>
            </a:pPr>
            <a:r>
              <a:rPr lang="en" sz="1000">
                <a:solidFill>
                  <a:schemeClr val="dk1"/>
                </a:solidFill>
                <a:latin typeface="Inter"/>
                <a:ea typeface="Inter"/>
                <a:cs typeface="Inter"/>
                <a:sym typeface="Inter"/>
              </a:rPr>
              <a:t>The introduction of farming in North America allowed Native Americans to stay in one place and store food. With a steady food supply, people had more time to learn new skills and develop their communities. About 3,000 years ago, Native Americans began to form larger settlements and even civilizations. In the Southwest, tribes like the Anasazi introduced crops that could grow in the desert. This helped them settle down and build large homes, like the cliff dwellings in Colorado, where some had up to 200 rooms.</a:t>
            </a:r>
            <a:endParaRPr sz="1000">
              <a:solidFill>
                <a:schemeClr val="dk1"/>
              </a:solidFill>
              <a:latin typeface="Inter"/>
              <a:ea typeface="Inter"/>
              <a:cs typeface="Inter"/>
              <a:sym typeface="Inter"/>
            </a:endParaRPr>
          </a:p>
          <a:p>
            <a:pPr indent="0" lvl="0" marL="0" rtl="0" algn="l">
              <a:lnSpc>
                <a:spcPct val="115000"/>
              </a:lnSpc>
              <a:spcBef>
                <a:spcPts val="1200"/>
              </a:spcBef>
              <a:spcAft>
                <a:spcPts val="0"/>
              </a:spcAft>
              <a:buNone/>
            </a:pPr>
            <a:r>
              <a:rPr lang="en" sz="1000">
                <a:solidFill>
                  <a:schemeClr val="dk1"/>
                </a:solidFill>
                <a:latin typeface="Inter"/>
                <a:ea typeface="Inter"/>
                <a:cs typeface="Inter"/>
                <a:sym typeface="Inter"/>
              </a:rPr>
              <a:t>Native American groups across North America were very different, but many shared similar values. One belief most groups had in common was that the land was sacred and could not be owned or sold. They saw the land as a gift for everyone. Trade was important for connecting different tribes, and some villages became known for special goods.</a:t>
            </a:r>
            <a:endParaRPr sz="1000">
              <a:solidFill>
                <a:schemeClr val="dk1"/>
              </a:solidFill>
              <a:latin typeface="Inter"/>
              <a:ea typeface="Inter"/>
              <a:cs typeface="Inter"/>
              <a:sym typeface="Inter"/>
            </a:endParaRPr>
          </a:p>
          <a:p>
            <a:pPr indent="0" lvl="0" marL="0" rtl="0" algn="l">
              <a:lnSpc>
                <a:spcPct val="115000"/>
              </a:lnSpc>
              <a:spcBef>
                <a:spcPts val="1200"/>
              </a:spcBef>
              <a:spcAft>
                <a:spcPts val="0"/>
              </a:spcAft>
              <a:buNone/>
            </a:pPr>
            <a:r>
              <a:rPr lang="en" sz="1000">
                <a:solidFill>
                  <a:schemeClr val="dk1"/>
                </a:solidFill>
                <a:latin typeface="Inter"/>
                <a:ea typeface="Inter"/>
                <a:cs typeface="Inter"/>
                <a:sym typeface="Inter"/>
              </a:rPr>
              <a:t>Family was also very important to Native American communities. Family bonds, known as kinship ties, helped keep their traditions alive. The elders were responsible for teaching the younger generation, passing down knowledge, and ensuring customs continued. In return, young people respected their elders and remembered those who had passed away.</a:t>
            </a:r>
            <a:endParaRPr sz="1000">
              <a:solidFill>
                <a:schemeClr val="dk1"/>
              </a:solidFill>
              <a:latin typeface="Inter"/>
              <a:ea typeface="Inter"/>
              <a:cs typeface="Inter"/>
              <a:sym typeface="Inter"/>
            </a:endParaRPr>
          </a:p>
          <a:p>
            <a:pPr indent="0" lvl="0" marL="0" rtl="0" algn="l">
              <a:lnSpc>
                <a:spcPct val="115000"/>
              </a:lnSpc>
              <a:spcBef>
                <a:spcPts val="1200"/>
              </a:spcBef>
              <a:spcAft>
                <a:spcPts val="0"/>
              </a:spcAft>
              <a:buNone/>
            </a:pPr>
            <a:r>
              <a:rPr lang="en" sz="1000">
                <a:solidFill>
                  <a:schemeClr val="dk1"/>
                </a:solidFill>
                <a:latin typeface="Inter"/>
                <a:ea typeface="Inter"/>
                <a:cs typeface="Inter"/>
                <a:sym typeface="Inter"/>
              </a:rPr>
              <a:t>These values—respect for the land, strong family connections, and the importance of trade—helped Native American groups thrive in their diverse environments.</a:t>
            </a:r>
            <a:endParaRPr sz="1000">
              <a:solidFill>
                <a:schemeClr val="dk1"/>
              </a:solidFill>
              <a:latin typeface="Inter"/>
              <a:ea typeface="Inter"/>
              <a:cs typeface="Inter"/>
              <a:sym typeface="Inter"/>
            </a:endParaRPr>
          </a:p>
          <a:p>
            <a:pPr indent="0" lvl="0" marL="0" rtl="0" algn="l">
              <a:lnSpc>
                <a:spcPct val="115000"/>
              </a:lnSpc>
              <a:spcBef>
                <a:spcPts val="1200"/>
              </a:spcBef>
              <a:spcAft>
                <a:spcPts val="1200"/>
              </a:spcAft>
              <a:buClr>
                <a:schemeClr val="dk1"/>
              </a:buClr>
              <a:buSzPts val="1100"/>
              <a:buFont typeface="Arial"/>
              <a:buNone/>
            </a:pPr>
            <a:r>
              <a:t/>
            </a:r>
            <a:endParaRPr sz="1000">
              <a:solidFill>
                <a:schemeClr val="dk1"/>
              </a:solidFill>
              <a:latin typeface="Inter"/>
              <a:ea typeface="Inter"/>
              <a:cs typeface="Inter"/>
              <a:sym typeface="Inter"/>
            </a:endParaRPr>
          </a:p>
        </p:txBody>
      </p:sp>
      <p:sp>
        <p:nvSpPr>
          <p:cNvPr id="62" name="Google Shape;62;p13"/>
          <p:cNvSpPr txBox="1"/>
          <p:nvPr/>
        </p:nvSpPr>
        <p:spPr>
          <a:xfrm>
            <a:off x="450125" y="1650600"/>
            <a:ext cx="6408300" cy="854700"/>
          </a:xfrm>
          <a:prstGeom prst="rect">
            <a:avLst/>
          </a:prstGeom>
          <a:noFill/>
          <a:ln>
            <a:noFill/>
          </a:ln>
        </p:spPr>
        <p:txBody>
          <a:bodyPr anchorCtr="0" anchor="t" bIns="116050" lIns="116050" spcFirstLastPara="1" rIns="116050" wrap="square" tIns="116050">
            <a:noAutofit/>
          </a:bodyPr>
          <a:lstStyle/>
          <a:p>
            <a:pPr indent="0" lvl="0" marL="0" rtl="0" algn="l">
              <a:spcBef>
                <a:spcPts val="0"/>
              </a:spcBef>
              <a:spcAft>
                <a:spcPts val="0"/>
              </a:spcAft>
              <a:buNone/>
            </a:pPr>
            <a:r>
              <a:rPr b="1" lang="en" sz="1100">
                <a:latin typeface="Halant"/>
                <a:ea typeface="Halant"/>
                <a:cs typeface="Halant"/>
                <a:sym typeface="Halant"/>
              </a:rPr>
              <a:t>Instructions</a:t>
            </a:r>
            <a:r>
              <a:rPr b="1" lang="en" sz="1100">
                <a:latin typeface="Halant"/>
                <a:ea typeface="Halant"/>
                <a:cs typeface="Halant"/>
                <a:sym typeface="Halant"/>
              </a:rPr>
              <a:t>: </a:t>
            </a:r>
            <a:r>
              <a:rPr lang="en" sz="1000">
                <a:solidFill>
                  <a:schemeClr val="dk1"/>
                </a:solidFill>
                <a:latin typeface="Halant"/>
                <a:ea typeface="Halant"/>
                <a:cs typeface="Halant"/>
                <a:sym typeface="Halant"/>
              </a:rPr>
              <a:t>While reading through this introduction, have students complete the KWL worksheet. Prior to reading give students 2 minutes to write down everything they know about indigenous people, then have them come up with 2-3 questions of what they would like to know, and after this reading have them write down at least 8 things they learned. An audio </a:t>
            </a:r>
            <a:r>
              <a:rPr lang="en" sz="1000">
                <a:solidFill>
                  <a:schemeClr val="dk1"/>
                </a:solidFill>
                <a:latin typeface="Halant"/>
                <a:ea typeface="Halant"/>
                <a:cs typeface="Halant"/>
                <a:sym typeface="Halant"/>
              </a:rPr>
              <a:t>reading</a:t>
            </a:r>
            <a:r>
              <a:rPr lang="en" sz="1000">
                <a:solidFill>
                  <a:schemeClr val="dk1"/>
                </a:solidFill>
                <a:latin typeface="Halant"/>
                <a:ea typeface="Halant"/>
                <a:cs typeface="Halant"/>
                <a:sym typeface="Halant"/>
              </a:rPr>
              <a:t> of this resource is included for students to follow along with. </a:t>
            </a:r>
            <a:endParaRPr sz="800">
              <a:solidFill>
                <a:schemeClr val="dk1"/>
              </a:solidFill>
              <a:latin typeface="Halant"/>
              <a:ea typeface="Halant"/>
              <a:cs typeface="Halant"/>
              <a:sym typeface="Halant"/>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66" name="Shape 66"/>
        <p:cNvGrpSpPr/>
        <p:nvPr/>
      </p:nvGrpSpPr>
      <p:grpSpPr>
        <a:xfrm>
          <a:off x="0" y="0"/>
          <a:ext cx="0" cy="0"/>
          <a:chOff x="0" y="0"/>
          <a:chExt cx="0" cy="0"/>
        </a:xfrm>
      </p:grpSpPr>
      <p:pic>
        <p:nvPicPr>
          <p:cNvPr id="67" name="Google Shape;67;p14"/>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68" name="Google Shape;68;p14"/>
          <p:cNvSpPr txBox="1"/>
          <p:nvPr/>
        </p:nvSpPr>
        <p:spPr>
          <a:xfrm>
            <a:off x="0" y="0"/>
            <a:ext cx="7772400" cy="16506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700">
                <a:latin typeface="Halant"/>
                <a:ea typeface="Halant"/>
                <a:cs typeface="Halant"/>
                <a:sym typeface="Halant"/>
              </a:rPr>
              <a:t>Introduction to</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2500">
                <a:latin typeface="Plus Jakarta Sans Medium"/>
                <a:ea typeface="Plus Jakarta Sans Medium"/>
                <a:cs typeface="Plus Jakarta Sans Medium"/>
                <a:sym typeface="Plus Jakarta Sans Medium"/>
              </a:rPr>
              <a:t>Indigenous Peoples </a:t>
            </a:r>
            <a:endParaRPr sz="1500">
              <a:solidFill>
                <a:srgbClr val="000000"/>
              </a:solidFill>
              <a:latin typeface="Plus Jakarta Sans Medium"/>
              <a:ea typeface="Plus Jakarta Sans Medium"/>
              <a:cs typeface="Plus Jakarta Sans Medium"/>
              <a:sym typeface="Plus Jakarta Sans Medium"/>
            </a:endParaRPr>
          </a:p>
        </p:txBody>
      </p:sp>
      <p:pic>
        <p:nvPicPr>
          <p:cNvPr id="69" name="Google Shape;69;p14"/>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70" name="Google Shape;70;p14"/>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©2024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71" name="Google Shape;71;p14"/>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72" name="Google Shape;72;p14"/>
          <p:cNvPicPr preferRelativeResize="0"/>
          <p:nvPr/>
        </p:nvPicPr>
        <p:blipFill>
          <a:blip r:embed="rId5">
            <a:alphaModFix/>
          </a:blip>
          <a:stretch>
            <a:fillRect/>
          </a:stretch>
        </p:blipFill>
        <p:spPr>
          <a:xfrm>
            <a:off x="587075" y="830503"/>
            <a:ext cx="431174" cy="431197"/>
          </a:xfrm>
          <a:prstGeom prst="rect">
            <a:avLst/>
          </a:prstGeom>
          <a:noFill/>
          <a:ln>
            <a:noFill/>
          </a:ln>
        </p:spPr>
      </p:pic>
      <p:graphicFrame>
        <p:nvGraphicFramePr>
          <p:cNvPr id="73" name="Google Shape;73;p14"/>
          <p:cNvGraphicFramePr/>
          <p:nvPr/>
        </p:nvGraphicFramePr>
        <p:xfrm>
          <a:off x="812725" y="2095500"/>
          <a:ext cx="3000000" cy="3000000"/>
        </p:xfrm>
        <a:graphic>
          <a:graphicData uri="http://schemas.openxmlformats.org/drawingml/2006/table">
            <a:tbl>
              <a:tblPr>
                <a:noFill/>
                <a:tableStyleId>{382D207F-9219-457A-A5BA-6B70684C6FB2}</a:tableStyleId>
              </a:tblPr>
              <a:tblGrid>
                <a:gridCol w="1889400"/>
                <a:gridCol w="4305650"/>
              </a:tblGrid>
              <a:tr h="381000">
                <a:tc>
                  <a:txBody>
                    <a:bodyPr/>
                    <a:lstStyle/>
                    <a:p>
                      <a:pPr indent="0" lvl="0" marL="0" rtl="0" algn="r">
                        <a:spcBef>
                          <a:spcPts val="0"/>
                        </a:spcBef>
                        <a:spcAft>
                          <a:spcPts val="0"/>
                        </a:spcAft>
                        <a:buNone/>
                      </a:pPr>
                      <a:r>
                        <a:rPr b="1" lang="en" sz="1500">
                          <a:latin typeface="Inter"/>
                          <a:ea typeface="Inter"/>
                          <a:cs typeface="Inter"/>
                          <a:sym typeface="Inter"/>
                        </a:rPr>
                        <a:t>Cultural Pattern</a:t>
                      </a:r>
                      <a:endParaRPr b="1" sz="1500">
                        <a:latin typeface="Inter"/>
                        <a:ea typeface="Inter"/>
                        <a:cs typeface="Inter"/>
                        <a:sym typeface="Inter"/>
                      </a:endParaRPr>
                    </a:p>
                  </a:txBody>
                  <a:tcPr marT="91425" marB="91425" marR="91425" marL="91425">
                    <a:solidFill>
                      <a:schemeClr val="accent4"/>
                    </a:solidFill>
                  </a:tcPr>
                </a:tc>
                <a:tc>
                  <a:txBody>
                    <a:bodyPr/>
                    <a:lstStyle/>
                    <a:p>
                      <a:pPr indent="0" lvl="0" marL="0" rtl="0" algn="ctr">
                        <a:spcBef>
                          <a:spcPts val="0"/>
                        </a:spcBef>
                        <a:spcAft>
                          <a:spcPts val="0"/>
                        </a:spcAft>
                        <a:buNone/>
                      </a:pPr>
                      <a:r>
                        <a:rPr b="1" lang="en" sz="1500">
                          <a:latin typeface="Inter"/>
                          <a:ea typeface="Inter"/>
                          <a:cs typeface="Inter"/>
                          <a:sym typeface="Inter"/>
                        </a:rPr>
                        <a:t>Views </a:t>
                      </a:r>
                      <a:endParaRPr b="1" sz="1500">
                        <a:latin typeface="Inter"/>
                        <a:ea typeface="Inter"/>
                        <a:cs typeface="Inter"/>
                        <a:sym typeface="Inter"/>
                      </a:endParaRPr>
                    </a:p>
                  </a:txBody>
                  <a:tcPr marT="91425" marB="91425" marR="91425" marL="91425">
                    <a:solidFill>
                      <a:schemeClr val="accent4"/>
                    </a:solidFill>
                  </a:tcPr>
                </a:tc>
              </a:tr>
              <a:tr h="381000">
                <a:tc>
                  <a:txBody>
                    <a:bodyPr/>
                    <a:lstStyle/>
                    <a:p>
                      <a:pPr indent="0" lvl="0" marL="0" rtl="0" algn="l">
                        <a:spcBef>
                          <a:spcPts val="0"/>
                        </a:spcBef>
                        <a:spcAft>
                          <a:spcPts val="0"/>
                        </a:spcAft>
                        <a:buNone/>
                      </a:pPr>
                      <a:r>
                        <a:rPr b="1" lang="en" sz="1200">
                          <a:latin typeface="Inter"/>
                          <a:ea typeface="Inter"/>
                          <a:cs typeface="Inter"/>
                          <a:sym typeface="Inter"/>
                        </a:rPr>
                        <a:t>Trade</a:t>
                      </a:r>
                      <a:endParaRPr b="1" sz="1200">
                        <a:latin typeface="Inter"/>
                        <a:ea typeface="Inter"/>
                        <a:cs typeface="Inter"/>
                        <a:sym typeface="Inter"/>
                      </a:endParaRPr>
                    </a:p>
                  </a:txBody>
                  <a:tcPr marT="91425" marB="91425" marR="91425" marL="91425"/>
                </a:tc>
                <a:tc>
                  <a:txBody>
                    <a:bodyPr/>
                    <a:lstStyle/>
                    <a:p>
                      <a:pPr indent="-292100" lvl="0" marL="457200" rtl="0" algn="l">
                        <a:spcBef>
                          <a:spcPts val="0"/>
                        </a:spcBef>
                        <a:spcAft>
                          <a:spcPts val="0"/>
                        </a:spcAft>
                        <a:buSzPts val="1000"/>
                        <a:buFont typeface="Inter"/>
                        <a:buChar char="●"/>
                      </a:pPr>
                      <a:r>
                        <a:rPr lang="en" sz="1000">
                          <a:latin typeface="Inter"/>
                          <a:ea typeface="Inter"/>
                          <a:cs typeface="Inter"/>
                          <a:sym typeface="Inter"/>
                        </a:rPr>
                        <a:t>Trade was very important and one of the factors that brought groups in contact with each other.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292100" lvl="0" marL="457200" rtl="0" algn="l">
                        <a:spcBef>
                          <a:spcPts val="0"/>
                        </a:spcBef>
                        <a:spcAft>
                          <a:spcPts val="0"/>
                        </a:spcAft>
                        <a:buSzPts val="1000"/>
                        <a:buFont typeface="Inter"/>
                        <a:buChar char="●"/>
                      </a:pPr>
                      <a:r>
                        <a:rPr lang="en" sz="1000">
                          <a:latin typeface="Inter"/>
                          <a:ea typeface="Inter"/>
                          <a:cs typeface="Inter"/>
                          <a:sym typeface="Inter"/>
                        </a:rPr>
                        <a:t>A </a:t>
                      </a:r>
                      <a:r>
                        <a:rPr lang="en" sz="1000">
                          <a:latin typeface="Inter"/>
                          <a:ea typeface="Inter"/>
                          <a:cs typeface="Inter"/>
                          <a:sym typeface="Inter"/>
                        </a:rPr>
                        <a:t>complex</a:t>
                      </a:r>
                      <a:r>
                        <a:rPr lang="en" sz="1000">
                          <a:latin typeface="Inter"/>
                          <a:ea typeface="Inter"/>
                          <a:cs typeface="Inter"/>
                          <a:sym typeface="Inter"/>
                        </a:rPr>
                        <a:t> trading network that enabled groups to trade without having to come into direct contact with each other </a:t>
                      </a:r>
                      <a:endParaRPr sz="10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b="1" lang="en" sz="1200">
                          <a:latin typeface="Inter"/>
                          <a:ea typeface="Inter"/>
                          <a:cs typeface="Inter"/>
                          <a:sym typeface="Inter"/>
                        </a:rPr>
                        <a:t>View of Land</a:t>
                      </a:r>
                      <a:endParaRPr b="1" sz="1200">
                        <a:latin typeface="Inter"/>
                        <a:ea typeface="Inter"/>
                        <a:cs typeface="Inter"/>
                        <a:sym typeface="Inter"/>
                      </a:endParaRPr>
                    </a:p>
                  </a:txBody>
                  <a:tcPr marT="91425" marB="91425" marR="91425" marL="91425"/>
                </a:tc>
                <a:tc>
                  <a:txBody>
                    <a:bodyPr/>
                    <a:lstStyle/>
                    <a:p>
                      <a:pPr indent="-292100" lvl="0" marL="457200" rtl="0" algn="l">
                        <a:spcBef>
                          <a:spcPts val="0"/>
                        </a:spcBef>
                        <a:spcAft>
                          <a:spcPts val="0"/>
                        </a:spcAft>
                        <a:buSzPts val="1000"/>
                        <a:buFont typeface="Inter"/>
                        <a:buChar char="●"/>
                      </a:pPr>
                      <a:r>
                        <a:rPr lang="en" sz="1000">
                          <a:latin typeface="Inter"/>
                          <a:ea typeface="Inter"/>
                          <a:cs typeface="Inter"/>
                          <a:sym typeface="Inter"/>
                        </a:rPr>
                        <a:t>Native Americans regarded the land as the source of all life</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292100" lvl="0" marL="457200" rtl="0" algn="l">
                        <a:spcBef>
                          <a:spcPts val="0"/>
                        </a:spcBef>
                        <a:spcAft>
                          <a:spcPts val="0"/>
                        </a:spcAft>
                        <a:buSzPts val="1000"/>
                        <a:buFont typeface="Inter"/>
                        <a:buChar char="●"/>
                      </a:pPr>
                      <a:r>
                        <a:rPr lang="en" sz="1000">
                          <a:latin typeface="Inter"/>
                          <a:ea typeface="Inter"/>
                          <a:cs typeface="Inter"/>
                          <a:sym typeface="Inter"/>
                        </a:rPr>
                        <a:t>Did not believe in private ownership of the land</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292100" lvl="0" marL="457200" rtl="0" algn="l">
                        <a:spcBef>
                          <a:spcPts val="0"/>
                        </a:spcBef>
                        <a:spcAft>
                          <a:spcPts val="0"/>
                        </a:spcAft>
                        <a:buSzPts val="1000"/>
                        <a:buFont typeface="Inter"/>
                        <a:buChar char="●"/>
                      </a:pPr>
                      <a:r>
                        <a:rPr lang="en" sz="1000">
                          <a:latin typeface="Inter"/>
                          <a:ea typeface="Inter"/>
                          <a:cs typeface="Inter"/>
                          <a:sym typeface="Inter"/>
                        </a:rPr>
                        <a:t>Distributed the land only for the most important activities, such as food gathering or farming </a:t>
                      </a:r>
                      <a:endParaRPr sz="10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b="1" lang="en" sz="1200">
                          <a:latin typeface="Inter"/>
                          <a:ea typeface="Inter"/>
                          <a:cs typeface="Inter"/>
                          <a:sym typeface="Inter"/>
                        </a:rPr>
                        <a:t>Religious Beliefs </a:t>
                      </a:r>
                      <a:endParaRPr b="1" sz="1200">
                        <a:latin typeface="Inter"/>
                        <a:ea typeface="Inter"/>
                        <a:cs typeface="Inter"/>
                        <a:sym typeface="Inter"/>
                      </a:endParaRPr>
                    </a:p>
                  </a:txBody>
                  <a:tcPr marT="91425" marB="91425" marR="91425" marL="91425"/>
                </a:tc>
                <a:tc>
                  <a:txBody>
                    <a:bodyPr/>
                    <a:lstStyle/>
                    <a:p>
                      <a:pPr indent="-292100" lvl="0" marL="457200" rtl="0" algn="l">
                        <a:spcBef>
                          <a:spcPts val="0"/>
                        </a:spcBef>
                        <a:spcAft>
                          <a:spcPts val="0"/>
                        </a:spcAft>
                        <a:buSzPts val="1000"/>
                        <a:buFont typeface="Inter"/>
                        <a:buChar char="●"/>
                      </a:pPr>
                      <a:r>
                        <a:rPr lang="en" sz="1000">
                          <a:latin typeface="Inter"/>
                          <a:ea typeface="Inter"/>
                          <a:cs typeface="Inter"/>
                          <a:sym typeface="Inter"/>
                        </a:rPr>
                        <a:t>Nearly all Native Americans thought of the </a:t>
                      </a:r>
                      <a:r>
                        <a:rPr lang="en" sz="1000">
                          <a:latin typeface="Inter"/>
                          <a:ea typeface="Inter"/>
                          <a:cs typeface="Inter"/>
                          <a:sym typeface="Inter"/>
                        </a:rPr>
                        <a:t>natural</a:t>
                      </a:r>
                      <a:r>
                        <a:rPr lang="en" sz="1000">
                          <a:latin typeface="Inter"/>
                          <a:ea typeface="Inter"/>
                          <a:cs typeface="Inter"/>
                          <a:sym typeface="Inter"/>
                        </a:rPr>
                        <a:t> world as filled with spirits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292100" lvl="0" marL="457200" rtl="0" algn="l">
                        <a:spcBef>
                          <a:spcPts val="0"/>
                        </a:spcBef>
                        <a:spcAft>
                          <a:spcPts val="0"/>
                        </a:spcAft>
                        <a:buSzPts val="1000"/>
                        <a:buFont typeface="Inter"/>
                        <a:buChar char="●"/>
                      </a:pPr>
                      <a:r>
                        <a:rPr lang="en" sz="1000">
                          <a:latin typeface="Inter"/>
                          <a:ea typeface="Inter"/>
                          <a:cs typeface="Inter"/>
                          <a:sym typeface="Inter"/>
                        </a:rPr>
                        <a:t>Believed that past generations remained alive to guide the living</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292100" lvl="0" marL="457200" rtl="0" algn="l">
                        <a:spcBef>
                          <a:spcPts val="0"/>
                        </a:spcBef>
                        <a:spcAft>
                          <a:spcPts val="0"/>
                        </a:spcAft>
                        <a:buSzPts val="1000"/>
                        <a:buFont typeface="Inter"/>
                        <a:buChar char="●"/>
                      </a:pPr>
                      <a:r>
                        <a:rPr lang="en" sz="1000">
                          <a:latin typeface="Inter"/>
                          <a:ea typeface="Inter"/>
                          <a:cs typeface="Inter"/>
                          <a:sym typeface="Inter"/>
                        </a:rPr>
                        <a:t>Some believed in the existence of a </a:t>
                      </a:r>
                      <a:r>
                        <a:rPr lang="en" sz="1000">
                          <a:latin typeface="Inter"/>
                          <a:ea typeface="Inter"/>
                          <a:cs typeface="Inter"/>
                          <a:sym typeface="Inter"/>
                        </a:rPr>
                        <a:t>supreme</a:t>
                      </a:r>
                      <a:r>
                        <a:rPr lang="en" sz="1000">
                          <a:latin typeface="Inter"/>
                          <a:ea typeface="Inter"/>
                          <a:cs typeface="Inter"/>
                          <a:sym typeface="Inter"/>
                        </a:rPr>
                        <a:t> being</a:t>
                      </a:r>
                      <a:endParaRPr sz="10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b="1" lang="en" sz="1200">
                          <a:latin typeface="Inter"/>
                          <a:ea typeface="Inter"/>
                          <a:cs typeface="Inter"/>
                          <a:sym typeface="Inter"/>
                        </a:rPr>
                        <a:t>Social Organization</a:t>
                      </a:r>
                      <a:endParaRPr b="1" sz="1200">
                        <a:latin typeface="Inter"/>
                        <a:ea typeface="Inter"/>
                        <a:cs typeface="Inter"/>
                        <a:sym typeface="Inter"/>
                      </a:endParaRPr>
                    </a:p>
                  </a:txBody>
                  <a:tcPr marT="91425" marB="91425" marR="91425" marL="91425"/>
                </a:tc>
                <a:tc>
                  <a:txBody>
                    <a:bodyPr/>
                    <a:lstStyle/>
                    <a:p>
                      <a:pPr indent="-292100" lvl="0" marL="457200" rtl="0" algn="l">
                        <a:spcBef>
                          <a:spcPts val="0"/>
                        </a:spcBef>
                        <a:spcAft>
                          <a:spcPts val="0"/>
                        </a:spcAft>
                        <a:buSzPts val="1000"/>
                        <a:buFont typeface="Inter"/>
                        <a:buChar char="●"/>
                      </a:pPr>
                      <a:r>
                        <a:rPr lang="en" sz="1000">
                          <a:latin typeface="Inter"/>
                          <a:ea typeface="Inter"/>
                          <a:cs typeface="Inter"/>
                          <a:sym typeface="Inter"/>
                        </a:rPr>
                        <a:t>Bonds of kinship ensure that family traditions would be passed down from generation to generation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292100" lvl="0" marL="457200" rtl="0" algn="l">
                        <a:spcBef>
                          <a:spcPts val="0"/>
                        </a:spcBef>
                        <a:spcAft>
                          <a:spcPts val="0"/>
                        </a:spcAft>
                        <a:buSzPts val="1000"/>
                        <a:buFont typeface="Inter"/>
                        <a:buChar char="●"/>
                      </a:pPr>
                      <a:r>
                        <a:rPr lang="en" sz="1000">
                          <a:latin typeface="Inter"/>
                          <a:ea typeface="Inter"/>
                          <a:cs typeface="Inter"/>
                          <a:sym typeface="Inter"/>
                        </a:rPr>
                        <a:t>Elders held special places in society and </a:t>
                      </a:r>
                      <a:r>
                        <a:rPr lang="en" sz="1000">
                          <a:latin typeface="Inter"/>
                          <a:ea typeface="Inter"/>
                          <a:cs typeface="Inter"/>
                          <a:sym typeface="Inter"/>
                        </a:rPr>
                        <a:t>instructed</a:t>
                      </a:r>
                      <a:r>
                        <a:rPr lang="en" sz="1000">
                          <a:latin typeface="Inter"/>
                          <a:ea typeface="Inter"/>
                          <a:cs typeface="Inter"/>
                          <a:sym typeface="Inter"/>
                        </a:rPr>
                        <a:t> the young</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292100" lvl="0" marL="457200" rtl="0" algn="l">
                        <a:spcBef>
                          <a:spcPts val="0"/>
                        </a:spcBef>
                        <a:spcAft>
                          <a:spcPts val="0"/>
                        </a:spcAft>
                        <a:buSzPts val="1000"/>
                        <a:buFont typeface="Inter"/>
                        <a:buChar char="●"/>
                      </a:pPr>
                      <a:r>
                        <a:rPr lang="en" sz="1000">
                          <a:latin typeface="Inter"/>
                          <a:ea typeface="Inter"/>
                          <a:cs typeface="Inter"/>
                          <a:sym typeface="Inter"/>
                        </a:rPr>
                        <a:t>Tasks assigned to men and women in the communities varied</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292100" lvl="0" marL="457200" rtl="0" algn="l">
                        <a:spcBef>
                          <a:spcPts val="0"/>
                        </a:spcBef>
                        <a:spcAft>
                          <a:spcPts val="0"/>
                        </a:spcAft>
                        <a:buSzPts val="1000"/>
                        <a:buFont typeface="Inter"/>
                        <a:buChar char="●"/>
                      </a:pPr>
                      <a:r>
                        <a:rPr lang="en" sz="1000">
                          <a:latin typeface="Inter"/>
                          <a:ea typeface="Inter"/>
                          <a:cs typeface="Inter"/>
                          <a:sym typeface="Inter"/>
                        </a:rPr>
                        <a:t>Some </a:t>
                      </a:r>
                      <a:r>
                        <a:rPr lang="en" sz="1000">
                          <a:latin typeface="Inter"/>
                          <a:ea typeface="Inter"/>
                          <a:cs typeface="Inter"/>
                          <a:sym typeface="Inter"/>
                        </a:rPr>
                        <a:t>societies</a:t>
                      </a:r>
                      <a:r>
                        <a:rPr lang="en" sz="1000">
                          <a:latin typeface="Inter"/>
                          <a:ea typeface="Inter"/>
                          <a:cs typeface="Inter"/>
                          <a:sym typeface="Inter"/>
                        </a:rPr>
                        <a:t> traced their ancestry through their mother’s side while others traced their ancestry through the father’s kin</a:t>
                      </a:r>
                      <a:endParaRPr sz="10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b="1" lang="en" sz="1200">
                          <a:latin typeface="Inter"/>
                          <a:ea typeface="Inter"/>
                          <a:cs typeface="Inter"/>
                          <a:sym typeface="Inter"/>
                        </a:rPr>
                        <a:t>Division of Labor </a:t>
                      </a:r>
                      <a:endParaRPr b="1" sz="1200">
                        <a:latin typeface="Inter"/>
                        <a:ea typeface="Inter"/>
                        <a:cs typeface="Inter"/>
                        <a:sym typeface="Inter"/>
                      </a:endParaRPr>
                    </a:p>
                  </a:txBody>
                  <a:tcPr marT="91425" marB="91425" marR="91425" marL="91425"/>
                </a:tc>
                <a:tc>
                  <a:txBody>
                    <a:bodyPr/>
                    <a:lstStyle/>
                    <a:p>
                      <a:pPr indent="-292100" lvl="0" marL="457200" rtl="0" algn="l">
                        <a:spcBef>
                          <a:spcPts val="0"/>
                        </a:spcBef>
                        <a:spcAft>
                          <a:spcPts val="0"/>
                        </a:spcAft>
                        <a:buSzPts val="1000"/>
                        <a:buFont typeface="Inter"/>
                        <a:buChar char="●"/>
                      </a:pPr>
                      <a:r>
                        <a:rPr lang="en" sz="1000">
                          <a:latin typeface="Inter"/>
                          <a:ea typeface="Inter"/>
                          <a:cs typeface="Inter"/>
                          <a:sym typeface="Inter"/>
                        </a:rPr>
                        <a:t>The family was the central unit of organization for Native American groups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292100" lvl="0" marL="457200" rtl="0" algn="l">
                        <a:spcBef>
                          <a:spcPts val="0"/>
                        </a:spcBef>
                        <a:spcAft>
                          <a:spcPts val="0"/>
                        </a:spcAft>
                        <a:buSzPts val="1000"/>
                        <a:buFont typeface="Inter"/>
                        <a:buChar char="●"/>
                      </a:pPr>
                      <a:r>
                        <a:rPr lang="en" sz="1000">
                          <a:latin typeface="Inter"/>
                          <a:ea typeface="Inter"/>
                          <a:cs typeface="Inter"/>
                          <a:sym typeface="Inter"/>
                        </a:rPr>
                        <a:t>The assignment of tasks could be based on gender, age, and status within the group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292100" lvl="0" marL="457200" rtl="0" algn="l">
                        <a:spcBef>
                          <a:spcPts val="0"/>
                        </a:spcBef>
                        <a:spcAft>
                          <a:spcPts val="0"/>
                        </a:spcAft>
                        <a:buSzPts val="1000"/>
                        <a:buFont typeface="Inter"/>
                        <a:buChar char="●"/>
                      </a:pPr>
                      <a:r>
                        <a:rPr lang="en" sz="1000">
                          <a:latin typeface="Inter"/>
                          <a:ea typeface="Inter"/>
                          <a:cs typeface="Inter"/>
                          <a:sym typeface="Inter"/>
                        </a:rPr>
                        <a:t>Families participate in community decision making </a:t>
                      </a:r>
                      <a:endParaRPr sz="1000">
                        <a:latin typeface="Inter"/>
                        <a:ea typeface="Inter"/>
                        <a:cs typeface="Inter"/>
                        <a:sym typeface="Inter"/>
                      </a:endParaRPr>
                    </a:p>
                  </a:txBody>
                  <a:tcPr marT="91425" marB="91425" marR="91425" marL="91425"/>
                </a:tc>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77" name="Shape 77"/>
        <p:cNvGrpSpPr/>
        <p:nvPr/>
      </p:nvGrpSpPr>
      <p:grpSpPr>
        <a:xfrm>
          <a:off x="0" y="0"/>
          <a:ext cx="0" cy="0"/>
          <a:chOff x="0" y="0"/>
          <a:chExt cx="0" cy="0"/>
        </a:xfrm>
      </p:grpSpPr>
      <p:pic>
        <p:nvPicPr>
          <p:cNvPr id="78" name="Google Shape;78;p15"/>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79" name="Google Shape;79;p15"/>
          <p:cNvSpPr txBox="1"/>
          <p:nvPr/>
        </p:nvSpPr>
        <p:spPr>
          <a:xfrm>
            <a:off x="0" y="0"/>
            <a:ext cx="7772400" cy="922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700">
                <a:latin typeface="Halant"/>
                <a:ea typeface="Halant"/>
                <a:cs typeface="Halant"/>
                <a:sym typeface="Halant"/>
              </a:rPr>
              <a:t>Introduction to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2500">
                <a:latin typeface="Plus Jakarta Sans Medium"/>
                <a:ea typeface="Plus Jakarta Sans Medium"/>
                <a:cs typeface="Plus Jakarta Sans Medium"/>
                <a:sym typeface="Plus Jakarta Sans Medium"/>
              </a:rPr>
              <a:t>Indigenous Peoples </a:t>
            </a:r>
            <a:endParaRPr sz="1500">
              <a:solidFill>
                <a:srgbClr val="000000"/>
              </a:solidFill>
              <a:latin typeface="Plus Jakarta Sans Medium"/>
              <a:ea typeface="Plus Jakarta Sans Medium"/>
              <a:cs typeface="Plus Jakarta Sans Medium"/>
              <a:sym typeface="Plus Jakarta Sans Medium"/>
            </a:endParaRPr>
          </a:p>
        </p:txBody>
      </p:sp>
      <p:pic>
        <p:nvPicPr>
          <p:cNvPr id="80" name="Google Shape;80;p15"/>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81" name="Google Shape;81;p1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©2024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82" name="Google Shape;82;p1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83" name="Google Shape;83;p15"/>
          <p:cNvGraphicFramePr/>
          <p:nvPr/>
        </p:nvGraphicFramePr>
        <p:xfrm>
          <a:off x="913538" y="2436725"/>
          <a:ext cx="3000000" cy="3000000"/>
        </p:xfrm>
        <a:graphic>
          <a:graphicData uri="http://schemas.openxmlformats.org/drawingml/2006/table">
            <a:tbl>
              <a:tblPr>
                <a:noFill/>
                <a:tableStyleId>{382D207F-9219-457A-A5BA-6B70684C6FB2}</a:tableStyleId>
              </a:tblPr>
              <a:tblGrid>
                <a:gridCol w="1981750"/>
                <a:gridCol w="1981750"/>
                <a:gridCol w="1981750"/>
              </a:tblGrid>
              <a:tr h="579600">
                <a:tc>
                  <a:txBody>
                    <a:bodyPr/>
                    <a:lstStyle/>
                    <a:p>
                      <a:pPr indent="0" lvl="0" marL="0" rtl="0" algn="ctr">
                        <a:spcBef>
                          <a:spcPts val="0"/>
                        </a:spcBef>
                        <a:spcAft>
                          <a:spcPts val="0"/>
                        </a:spcAft>
                        <a:buNone/>
                      </a:pPr>
                      <a:r>
                        <a:rPr lang="en" sz="1100"/>
                        <a:t>What do you know?</a:t>
                      </a:r>
                      <a:endParaRPr sz="1100"/>
                    </a:p>
                    <a:p>
                      <a:pPr indent="0" lvl="0" marL="0" rtl="0" algn="ctr">
                        <a:spcBef>
                          <a:spcPts val="0"/>
                        </a:spcBef>
                        <a:spcAft>
                          <a:spcPts val="0"/>
                        </a:spcAft>
                        <a:buNone/>
                      </a:pPr>
                      <a:r>
                        <a:rPr b="1" lang="en" sz="1500"/>
                        <a:t>K</a:t>
                      </a:r>
                      <a:endParaRPr sz="1100"/>
                    </a:p>
                  </a:txBody>
                  <a:tcPr marT="91425" marB="91425" marR="91425" marL="91425"/>
                </a:tc>
                <a:tc>
                  <a:txBody>
                    <a:bodyPr/>
                    <a:lstStyle/>
                    <a:p>
                      <a:pPr indent="0" lvl="0" marL="0" rtl="0" algn="ctr">
                        <a:spcBef>
                          <a:spcPts val="0"/>
                        </a:spcBef>
                        <a:spcAft>
                          <a:spcPts val="0"/>
                        </a:spcAft>
                        <a:buNone/>
                      </a:pPr>
                      <a:r>
                        <a:rPr lang="en" sz="1100"/>
                        <a:t>What do you want to know?</a:t>
                      </a:r>
                      <a:endParaRPr sz="1100"/>
                    </a:p>
                    <a:p>
                      <a:pPr indent="0" lvl="0" marL="0" rtl="0" algn="ctr">
                        <a:spcBef>
                          <a:spcPts val="0"/>
                        </a:spcBef>
                        <a:spcAft>
                          <a:spcPts val="0"/>
                        </a:spcAft>
                        <a:buNone/>
                      </a:pPr>
                      <a:r>
                        <a:rPr b="1" lang="en" sz="1500"/>
                        <a:t>W</a:t>
                      </a:r>
                      <a:endParaRPr b="1" sz="1500"/>
                    </a:p>
                  </a:txBody>
                  <a:tcPr marT="91425" marB="91425" marR="91425" marL="91425"/>
                </a:tc>
                <a:tc>
                  <a:txBody>
                    <a:bodyPr/>
                    <a:lstStyle/>
                    <a:p>
                      <a:pPr indent="0" lvl="0" marL="0" rtl="0" algn="ctr">
                        <a:spcBef>
                          <a:spcPts val="0"/>
                        </a:spcBef>
                        <a:spcAft>
                          <a:spcPts val="0"/>
                        </a:spcAft>
                        <a:buNone/>
                      </a:pPr>
                      <a:r>
                        <a:rPr lang="en" sz="1100"/>
                        <a:t>What did you learn?</a:t>
                      </a:r>
                      <a:endParaRPr sz="1100"/>
                    </a:p>
                    <a:p>
                      <a:pPr indent="0" lvl="0" marL="0" rtl="0" algn="ctr">
                        <a:spcBef>
                          <a:spcPts val="0"/>
                        </a:spcBef>
                        <a:spcAft>
                          <a:spcPts val="0"/>
                        </a:spcAft>
                        <a:buNone/>
                      </a:pPr>
                      <a:r>
                        <a:rPr b="1" lang="en" sz="1500"/>
                        <a:t>L</a:t>
                      </a:r>
                      <a:endParaRPr b="1" sz="1500"/>
                    </a:p>
                  </a:txBody>
                  <a:tcPr marT="91425" marB="91425" marR="91425" marL="91425"/>
                </a:tc>
              </a:tr>
              <a:tr h="6162625">
                <a:tc>
                  <a:txBody>
                    <a:bodyPr/>
                    <a:lstStyle/>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r>
            </a:tbl>
          </a:graphicData>
        </a:graphic>
      </p:graphicFrame>
      <p:sp>
        <p:nvSpPr>
          <p:cNvPr id="84" name="Google Shape;84;p15"/>
          <p:cNvSpPr txBox="1"/>
          <p:nvPr/>
        </p:nvSpPr>
        <p:spPr>
          <a:xfrm>
            <a:off x="812725" y="1156425"/>
            <a:ext cx="6314100" cy="1046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a:solidFill>
                  <a:srgbClr val="000000"/>
                </a:solidFill>
                <a:latin typeface="Halant"/>
                <a:ea typeface="Halant"/>
                <a:cs typeface="Halant"/>
                <a:sym typeface="Halant"/>
              </a:rPr>
              <a:t>Directions: </a:t>
            </a:r>
            <a:r>
              <a:rPr lang="en">
                <a:latin typeface="Halant"/>
                <a:ea typeface="Halant"/>
                <a:cs typeface="Halant"/>
                <a:sym typeface="Halant"/>
              </a:rPr>
              <a:t>Before completing the reading “Introduction to Indigenous Peoples”” please take 2 minutes to brainstorm everything you know about the topic. After you share those with the class, come up with 2-3 questions that you would like to know. After the reading, write down 8 things you learned. </a:t>
            </a:r>
            <a:endParaRPr>
              <a:solidFill>
                <a:srgbClr val="000000"/>
              </a:solidFill>
              <a:latin typeface="Halant"/>
              <a:ea typeface="Halant"/>
              <a:cs typeface="Halant"/>
              <a:sym typeface="Halant"/>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